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50" r:id="rId1"/>
  </p:sldMasterIdLst>
  <p:notesMasterIdLst>
    <p:notesMasterId r:id="rId2"/>
  </p:notesMasterIdLst>
  <p:sldIdLst>
    <p:sldId id="256" r:id="rId3"/>
    <p:sldId id="258" r:id="rId4"/>
    <p:sldId id="280" r:id="rId5"/>
    <p:sldId id="277" r:id="rId6"/>
    <p:sldId id="259" r:id="rId7"/>
    <p:sldId id="279" r:id="rId8"/>
    <p:sldId id="282" r:id="rId9"/>
    <p:sldId id="263" r:id="rId10"/>
    <p:sldId id="262" r:id="rId11"/>
    <p:sldId id="261" r:id="rId12"/>
    <p:sldId id="265" r:id="rId13"/>
    <p:sldId id="276" r:id="rId14"/>
    <p:sldId id="28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711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1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사용자 테마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30.jpeg"  /><Relationship Id="rId6" Type="http://schemas.openxmlformats.org/officeDocument/2006/relationships/image" Target="../media/image31.jpeg"  /><Relationship Id="rId7" Type="http://schemas.openxmlformats.org/officeDocument/2006/relationships/image" Target="../media/image3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5.jpeg"  /><Relationship Id="rId5" Type="http://schemas.openxmlformats.org/officeDocument/2006/relationships/image" Target="../media/image6.jpeg"  /><Relationship Id="rId6" Type="http://schemas.openxmlformats.org/officeDocument/2006/relationships/image" Target="../media/image7.jpeg"  /><Relationship Id="rId7" Type="http://schemas.openxmlformats.org/officeDocument/2006/relationships/image" Target="../media/image8.emf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2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2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5" name="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rgbClr val="896a67">
                <a:alpha val="67000"/>
              </a:srgbClr>
            </a:solidFill>
            <a:ln w="19050" cap="flat" cmpd="sng" algn="ctr">
              <a:solidFill>
                <a:srgbClr val="b09c9a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"/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rgbClr val="ddc8c4"/>
            </a:solidFill>
            <a:ln w="19050" cap="flat" cmpd="sng" algn="ctr">
              <a:solidFill>
                <a:srgbClr val="ddc8c4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4" name=""/>
          <p:cNvGrpSpPr/>
          <p:nvPr/>
        </p:nvGrpSpPr>
        <p:grpSpPr>
          <a:xfrm rot="0">
            <a:off x="2692767" y="2354263"/>
            <a:ext cx="6581143" cy="1074737"/>
            <a:chOff x="2955107" y="2437892"/>
            <a:chExt cx="6281786" cy="855089"/>
          </a:xfrm>
        </p:grpSpPr>
        <p:grpSp>
          <p:nvGrpSpPr>
            <p:cNvPr id="13" name=""/>
            <p:cNvGrpSpPr/>
            <p:nvPr/>
          </p:nvGrpSpPr>
          <p:grpSpPr>
            <a:xfrm rot="0">
              <a:off x="2955107" y="2437892"/>
              <a:ext cx="92892" cy="855089"/>
              <a:chOff x="2862215" y="593148"/>
              <a:chExt cx="185785" cy="855089"/>
            </a:xfrm>
          </p:grpSpPr>
          <p:cxnSp>
            <p:nvCxnSpPr>
              <p:cNvPr id="9" name=""/>
              <p:cNvCxnSpPr/>
              <p:nvPr/>
            </p:nvCxnSpPr>
            <p:spPr>
              <a:xfrm rot="10800000">
                <a:off x="2862217" y="593148"/>
                <a:ext cx="185784" cy="0"/>
              </a:xfrm>
              <a:prstGeom prst="line">
                <a:avLst/>
              </a:prstGeom>
              <a:ln w="38100" cap="rnd">
                <a:solidFill>
                  <a:schemeClr val="lt1">
                    <a:alpha val="68000"/>
                  </a:schemeClr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"/>
              <p:cNvCxnSpPr/>
              <p:nvPr/>
            </p:nvCxnSpPr>
            <p:spPr>
              <a:xfrm rot="16200000" flipH="1">
                <a:off x="2434673" y="1020693"/>
                <a:ext cx="855089" cy="0"/>
              </a:xfrm>
              <a:prstGeom prst="line">
                <a:avLst/>
              </a:prstGeom>
              <a:ln w="38100" cap="rnd">
                <a:solidFill>
                  <a:schemeClr val="lt1">
                    <a:alpha val="68000"/>
                  </a:schemeClr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"/>
              <p:cNvCxnSpPr/>
              <p:nvPr/>
            </p:nvCxnSpPr>
            <p:spPr>
              <a:xfrm rot="10800000">
                <a:off x="2862215" y="1448238"/>
                <a:ext cx="185784" cy="0"/>
              </a:xfrm>
              <a:prstGeom prst="line">
                <a:avLst/>
              </a:prstGeom>
              <a:ln w="38100" cap="rnd">
                <a:solidFill>
                  <a:schemeClr val="lt1">
                    <a:alpha val="68000"/>
                  </a:schemeClr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"/>
            <p:cNvGrpSpPr/>
            <p:nvPr/>
          </p:nvGrpSpPr>
          <p:grpSpPr>
            <a:xfrm rot="10800000">
              <a:off x="9144001" y="2437892"/>
              <a:ext cx="92892" cy="855089"/>
              <a:chOff x="2862215" y="593148"/>
              <a:chExt cx="185785" cy="855089"/>
            </a:xfrm>
          </p:grpSpPr>
          <p:cxnSp>
            <p:nvCxnSpPr>
              <p:cNvPr id="15" name=""/>
              <p:cNvCxnSpPr/>
              <p:nvPr/>
            </p:nvCxnSpPr>
            <p:spPr>
              <a:xfrm rot="10800000">
                <a:off x="2862217" y="593148"/>
                <a:ext cx="185784" cy="0"/>
              </a:xfrm>
              <a:prstGeom prst="line">
                <a:avLst/>
              </a:prstGeom>
              <a:ln w="38100" cap="rnd">
                <a:solidFill>
                  <a:schemeClr val="lt1">
                    <a:alpha val="68000"/>
                  </a:schemeClr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"/>
              <p:cNvCxnSpPr/>
              <p:nvPr/>
            </p:nvCxnSpPr>
            <p:spPr>
              <a:xfrm rot="16200000" flipH="1">
                <a:off x="2434673" y="1020693"/>
                <a:ext cx="855089" cy="0"/>
              </a:xfrm>
              <a:prstGeom prst="line">
                <a:avLst/>
              </a:prstGeom>
              <a:ln w="38100" cap="rnd">
                <a:solidFill>
                  <a:schemeClr val="lt1">
                    <a:alpha val="68000"/>
                  </a:schemeClr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"/>
              <p:cNvCxnSpPr/>
              <p:nvPr/>
            </p:nvCxnSpPr>
            <p:spPr>
              <a:xfrm rot="10800000">
                <a:off x="2862215" y="1448238"/>
                <a:ext cx="185784" cy="0"/>
              </a:xfrm>
              <a:prstGeom prst="line">
                <a:avLst/>
              </a:prstGeom>
              <a:ln w="38100" cap="rnd">
                <a:solidFill>
                  <a:schemeClr val="lt1">
                    <a:alpha val="68000"/>
                  </a:schemeClr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제목 1"/>
          <p:cNvSpPr>
            <a:spLocks noGrp="1"/>
          </p:cNvSpPr>
          <p:nvPr>
            <p:ph type="ctrTitle" idx="0"/>
          </p:nvPr>
        </p:nvSpPr>
        <p:spPr>
          <a:xfrm>
            <a:off x="1411338" y="1160462"/>
            <a:ext cx="9144000" cy="2387600"/>
          </a:xfrm>
        </p:spPr>
        <p:txBody>
          <a:bodyPr vert="horz" lIns="91440" tIns="45720" rIns="91440" bIns="45720" anchor="b">
            <a:normAutofit/>
          </a:bodyPr>
          <a:lstStyle/>
          <a:p>
            <a:pPr lvl="0">
              <a:defRPr/>
            </a:pPr>
            <a:r>
              <a:rPr lang="en-US" altLang="ko-KR" sz="7200" b="1" spc="600">
                <a:solidFill>
                  <a:srgbClr val="e6d7d4"/>
                </a:solidFill>
                <a:latin typeface="나눔스퀘어 ExtraBold"/>
                <a:ea typeface="나눔스퀘어 ExtraBold"/>
              </a:rPr>
              <a:t>M</a:t>
            </a:r>
            <a:r>
              <a:rPr lang="en-US" altLang="ko-KR" sz="7200" spc="600">
                <a:solidFill>
                  <a:schemeClr val="bg1"/>
                </a:solidFill>
                <a:latin typeface="나눔스퀘어 ExtraBold"/>
                <a:ea typeface="나눔스퀘어 ExtraBold"/>
              </a:rPr>
              <a:t>AKE </a:t>
            </a:r>
            <a:r>
              <a:rPr lang="en-US" altLang="ko-KR" sz="7200" b="1" spc="600">
                <a:solidFill>
                  <a:srgbClr val="b09c9a"/>
                </a:solidFill>
                <a:latin typeface="나눔스퀘어 ExtraBold"/>
                <a:ea typeface="나눔스퀘어 ExtraBold"/>
              </a:rPr>
              <a:t>C</a:t>
            </a:r>
            <a:r>
              <a:rPr lang="en-US" altLang="ko-KR" sz="7200" spc="600">
                <a:solidFill>
                  <a:schemeClr val="bg1"/>
                </a:solidFill>
                <a:latin typeface="나눔스퀘어 ExtraBold"/>
                <a:ea typeface="나눔스퀘어 ExtraBold"/>
              </a:rPr>
              <a:t>lass</a:t>
            </a:r>
            <a:endParaRPr lang="en-US" altLang="ko-KR" sz="7200" spc="60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부제목 2"/>
          <p:cNvSpPr>
            <a:spLocks noGrp="1"/>
          </p:cNvSpPr>
          <p:nvPr>
            <p:ph type="subTitle" idx="1"/>
          </p:nvPr>
        </p:nvSpPr>
        <p:spPr>
          <a:xfrm>
            <a:off x="1524000" y="3548062"/>
            <a:ext cx="9144000" cy="493712"/>
          </a:xfrm>
        </p:spPr>
        <p:txBody>
          <a:bodyPr vert="horz" lIns="91440" tIns="45720" rIns="91440" bIns="45720">
            <a:normAutofit fontScale="92500" lnSpcReduction="20000"/>
          </a:bodyPr>
          <a:lstStyle/>
          <a:p>
            <a:pPr lvl="0">
              <a:defRPr/>
            </a:pPr>
            <a:r>
              <a:rPr lang="en-US" altLang="ko-KR" sz="3350" b="1">
                <a:solidFill>
                  <a:srgbClr val="f2f2f2"/>
                </a:solidFill>
              </a:rPr>
              <a:t>O</a:t>
            </a:r>
            <a:r>
              <a:rPr lang="en-US" altLang="ko-KR">
                <a:solidFill>
                  <a:srgbClr val="ffffff"/>
                </a:solidFill>
              </a:rPr>
              <a:t>neday class reservation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en-US" altLang="ko-KR" b="1">
                <a:solidFill>
                  <a:srgbClr val="f2f2f2"/>
                </a:solidFill>
              </a:rPr>
              <a:t>P</a:t>
            </a:r>
            <a:r>
              <a:rPr lang="en-US" altLang="ko-KR">
                <a:solidFill>
                  <a:schemeClr val="lt1"/>
                </a:solidFill>
              </a:rPr>
              <a:t>roject.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4" name="Title 1"/>
          <p:cNvSpPr txBox="1"/>
          <p:nvPr/>
        </p:nvSpPr>
        <p:spPr>
          <a:xfrm>
            <a:off x="3952443" y="4041774"/>
            <a:ext cx="4287114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chemeClr val="lt1"/>
                </a:solidFill>
                <a:latin typeface="나눔스퀘어 Bold"/>
                <a:ea typeface="나눔스퀘어 Bold"/>
                <a:cs typeface="함초롬돋움"/>
              </a:rPr>
              <a:t>노유정 박진석 김도원</a:t>
            </a:r>
            <a:endParaRPr lang="en-US" altLang="ko-KR" sz="2200">
              <a:solidFill>
                <a:schemeClr val="lt1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sp>
        <p:nvSpPr>
          <p:cNvPr id="35" name=""/>
          <p:cNvSpPr/>
          <p:nvPr/>
        </p:nvSpPr>
        <p:spPr>
          <a:xfrm>
            <a:off x="3399471" y="1775874"/>
            <a:ext cx="5393056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chemeClr val="lt1"/>
                </a:solidFill>
                <a:latin typeface="나눔스퀘어"/>
                <a:ea typeface="나눔스퀘어"/>
              </a:rPr>
              <a:t>#</a:t>
            </a: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chemeClr val="lt1"/>
                </a:solidFill>
                <a:latin typeface="나눔스퀘어"/>
                <a:ea typeface="나눔스퀘어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chemeClr val="lt1"/>
                </a:solidFill>
                <a:latin typeface="나눔스퀘어"/>
                <a:ea typeface="나눔스퀘어"/>
              </a:rPr>
              <a:t>React</a:t>
            </a: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chemeClr val="lt1"/>
                </a:solidFill>
                <a:latin typeface="나눔스퀘어"/>
                <a:ea typeface="나눔스퀘어"/>
              </a:rPr>
              <a:t> 기반 원데이 클래스 예약 서비스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9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1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13" name="Picture 44" descr="03_Braket_Single.png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4" name="Picture 45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17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요구사항 명세서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cxnSp>
        <p:nvCxnSpPr>
          <p:cNvPr id="15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9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1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13" name="Picture 44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4" name="Picture 45" descr="03_Braket_Single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15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프로젝트 제작 기간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942975" y="2318180"/>
            <a:ext cx="10758116" cy="3072287"/>
            <a:chOff x="1040337" y="1816864"/>
            <a:chExt cx="10758116" cy="3072287"/>
          </a:xfrm>
        </p:grpSpPr>
        <p:sp>
          <p:nvSpPr>
            <p:cNvPr id="19" name=""/>
            <p:cNvSpPr txBox="1"/>
            <p:nvPr/>
          </p:nvSpPr>
          <p:spPr>
            <a:xfrm>
              <a:off x="3511540" y="1816864"/>
              <a:ext cx="1571000" cy="41960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2200">
                  <a:solidFill>
                    <a:srgbClr val="b09c9a"/>
                  </a:solidFill>
                  <a:latin typeface="나눔스퀘어 Bold"/>
                  <a:ea typeface="나눔스퀘어 Bold"/>
                </a:rPr>
                <a:t>프</a:t>
              </a:r>
              <a:r>
                <a:rPr lang="ko-KR" altLang="en-US">
                  <a:latin typeface="나눔스퀘어 Bold"/>
                  <a:ea typeface="나눔스퀘어 Bold"/>
                </a:rPr>
                <a:t>로젝트 시작</a:t>
              </a: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20" name=""/>
            <p:cNvSpPr txBox="1"/>
            <p:nvPr/>
          </p:nvSpPr>
          <p:spPr>
            <a:xfrm>
              <a:off x="4006412" y="2183504"/>
              <a:ext cx="3831359" cy="637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기획</a:t>
              </a:r>
              <a:endParaRPr lang="ko-KR" altLang="en-US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  </a:t>
              </a:r>
              <a:r>
                <a:rPr lang="en-US" altLang="ko-KR" sz="1200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(</a:t>
              </a:r>
              <a:r>
                <a:rPr lang="ko-KR" altLang="en-US" sz="1200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주제선정 </a:t>
              </a:r>
              <a:r>
                <a:rPr lang="en-US" altLang="ko-KR" sz="1200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,</a:t>
              </a:r>
              <a:r>
                <a:rPr lang="ko-KR" altLang="en-US" sz="1200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 사례분석 </a:t>
              </a:r>
              <a:r>
                <a:rPr lang="en-US" altLang="ko-KR" sz="1200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,</a:t>
              </a:r>
              <a:r>
                <a:rPr lang="ko-KR" altLang="en-US" sz="1200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 담당분배</a:t>
              </a:r>
              <a:r>
                <a:rPr lang="en-US" altLang="ko-KR" sz="1200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)</a:t>
              </a:r>
              <a:r>
                <a:rPr lang="ko-KR" altLang="en-US" sz="1200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 </a:t>
              </a:r>
              <a:endParaRPr lang="ko-KR" altLang="en-US" sz="1200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</p:txBody>
        </p:sp>
        <p:sp>
          <p:nvSpPr>
            <p:cNvPr id="24" name=""/>
            <p:cNvSpPr/>
            <p:nvPr/>
          </p:nvSpPr>
          <p:spPr>
            <a:xfrm>
              <a:off x="1040337" y="3260242"/>
              <a:ext cx="486382" cy="486382"/>
            </a:xfrm>
            <a:prstGeom prst="ellipse">
              <a:avLst/>
            </a:prstGeom>
            <a:noFill/>
            <a:ln w="76200">
              <a:solidFill>
                <a:srgbClr val="e5e5e5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5" name=""/>
            <p:cNvCxnSpPr>
              <a:stCxn id="24" idx="6"/>
            </p:cNvCxnSpPr>
            <p:nvPr/>
          </p:nvCxnSpPr>
          <p:spPr>
            <a:xfrm>
              <a:off x="1526719" y="3503433"/>
              <a:ext cx="8744972" cy="0"/>
            </a:xfrm>
            <a:prstGeom prst="line">
              <a:avLst/>
            </a:prstGeom>
            <a:ln w="7620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"/>
            <p:cNvSpPr/>
            <p:nvPr/>
          </p:nvSpPr>
          <p:spPr>
            <a:xfrm>
              <a:off x="4005714" y="3260242"/>
              <a:ext cx="486382" cy="48638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e5e5e5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5" name=""/>
            <p:cNvCxnSpPr>
              <a:endCxn id="24" idx="0"/>
            </p:cNvCxnSpPr>
            <p:nvPr/>
          </p:nvCxnSpPr>
          <p:spPr>
            <a:xfrm rot="16200000" flipH="1">
              <a:off x="800080" y="2776794"/>
              <a:ext cx="966896" cy="0"/>
            </a:xfrm>
            <a:prstGeom prst="line">
              <a:avLst/>
            </a:prstGeom>
            <a:ln w="76200" cap="rnd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"/>
            <p:cNvSpPr/>
            <p:nvPr/>
          </p:nvSpPr>
          <p:spPr>
            <a:xfrm>
              <a:off x="9854841" y="3260242"/>
              <a:ext cx="486382" cy="48638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e5e5e5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29934" y="2050154"/>
              <a:ext cx="486382" cy="48638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e5e5e5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7069889" y="3260242"/>
              <a:ext cx="486382" cy="48638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e5e5e5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1" name=""/>
            <p:cNvCxnSpPr/>
            <p:nvPr/>
          </p:nvCxnSpPr>
          <p:spPr>
            <a:xfrm>
              <a:off x="1283528" y="2293346"/>
              <a:ext cx="1846405" cy="0"/>
            </a:xfrm>
            <a:prstGeom prst="line">
              <a:avLst/>
            </a:prstGeom>
            <a:ln w="76200" cap="rnd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"/>
            <p:cNvSpPr txBox="1"/>
            <p:nvPr/>
          </p:nvSpPr>
          <p:spPr>
            <a:xfrm>
              <a:off x="1283528" y="3649768"/>
              <a:ext cx="1029349" cy="419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200">
                  <a:solidFill>
                    <a:srgbClr val="b09c9a"/>
                  </a:solidFill>
                  <a:latin typeface="나눔스퀘어 Bold"/>
                  <a:ea typeface="나눔스퀘어 Bold"/>
                </a:rPr>
                <a:t>~2</a:t>
              </a:r>
              <a:r>
                <a:rPr lang="en-US" altLang="ko-KR">
                  <a:latin typeface="나눔스퀘어 Bold"/>
                  <a:ea typeface="나눔스퀘어 Bold"/>
                </a:rPr>
                <a:t>.5</a:t>
              </a:r>
              <a:r>
                <a:rPr lang="ko-KR" altLang="en-US">
                  <a:latin typeface="나눔스퀘어 Bold"/>
                  <a:ea typeface="나눔스퀘어 Bold"/>
                </a:rPr>
                <a:t>주 </a:t>
              </a: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43" name=""/>
            <p:cNvSpPr txBox="1"/>
            <p:nvPr/>
          </p:nvSpPr>
          <p:spPr>
            <a:xfrm>
              <a:off x="4248906" y="3649768"/>
              <a:ext cx="1026246" cy="419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200">
                  <a:solidFill>
                    <a:srgbClr val="b09c9a"/>
                  </a:solidFill>
                  <a:latin typeface="나눔스퀘어 Bold"/>
                  <a:ea typeface="나눔스퀘어 Bold"/>
                </a:rPr>
                <a:t>~5</a:t>
              </a:r>
              <a:r>
                <a:rPr lang="en-US" altLang="ko-KR">
                  <a:latin typeface="나눔스퀘어 Bold"/>
                  <a:ea typeface="나눔스퀘어 Bold"/>
                </a:rPr>
                <a:t>.5</a:t>
              </a:r>
              <a:r>
                <a:rPr lang="ko-KR" altLang="en-US">
                  <a:latin typeface="나눔스퀘어 Bold"/>
                  <a:ea typeface="나눔스퀘어 Bold"/>
                </a:rPr>
                <a:t>주 </a:t>
              </a: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44" name=""/>
            <p:cNvSpPr txBox="1"/>
            <p:nvPr/>
          </p:nvSpPr>
          <p:spPr>
            <a:xfrm>
              <a:off x="7363312" y="3649768"/>
              <a:ext cx="816965" cy="419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200">
                  <a:solidFill>
                    <a:srgbClr val="b09c9a"/>
                  </a:solidFill>
                  <a:latin typeface="나눔스퀘어 Bold"/>
                  <a:ea typeface="나눔스퀘어 Bold"/>
                </a:rPr>
                <a:t>~7</a:t>
              </a:r>
              <a:r>
                <a:rPr lang="ko-KR" altLang="en-US">
                  <a:latin typeface="나눔스퀘어 Bold"/>
                  <a:ea typeface="나눔스퀘어 Bold"/>
                </a:rPr>
                <a:t>주 </a:t>
              </a: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45" name=""/>
            <p:cNvSpPr txBox="1"/>
            <p:nvPr/>
          </p:nvSpPr>
          <p:spPr>
            <a:xfrm>
              <a:off x="10111508" y="3649768"/>
              <a:ext cx="811969" cy="419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200">
                  <a:solidFill>
                    <a:srgbClr val="b09c9a"/>
                  </a:solidFill>
                  <a:latin typeface="나눔스퀘어 Bold"/>
                  <a:ea typeface="나눔스퀘어 Bold"/>
                </a:rPr>
                <a:t>~8</a:t>
              </a:r>
              <a:r>
                <a:rPr lang="ko-KR" altLang="en-US">
                  <a:latin typeface="나눔스퀘어 Bold"/>
                  <a:ea typeface="나눔스퀘어 Bold"/>
                </a:rPr>
                <a:t>주 </a:t>
              </a: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46" name=""/>
            <p:cNvSpPr txBox="1"/>
            <p:nvPr/>
          </p:nvSpPr>
          <p:spPr>
            <a:xfrm>
              <a:off x="1577010" y="4010415"/>
              <a:ext cx="1369071" cy="367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분석 및 설계</a:t>
              </a:r>
              <a:endParaRPr lang="ko-KR" altLang="en-US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</p:txBody>
        </p:sp>
        <p:sp>
          <p:nvSpPr>
            <p:cNvPr id="47" name=""/>
            <p:cNvSpPr txBox="1"/>
            <p:nvPr/>
          </p:nvSpPr>
          <p:spPr>
            <a:xfrm>
              <a:off x="4492097" y="4010415"/>
              <a:ext cx="1791349" cy="6379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단위 서비스 구현</a:t>
              </a:r>
              <a:endParaRPr lang="ko-KR" altLang="en-US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단위 테스트</a:t>
              </a:r>
              <a:endParaRPr lang="ko-KR" altLang="en-US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</p:txBody>
        </p:sp>
        <p:sp>
          <p:nvSpPr>
            <p:cNvPr id="48" name=""/>
            <p:cNvSpPr txBox="1"/>
            <p:nvPr/>
          </p:nvSpPr>
          <p:spPr>
            <a:xfrm>
              <a:off x="7556272" y="4006719"/>
              <a:ext cx="1323596" cy="641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통합 테스트</a:t>
              </a:r>
              <a:endParaRPr lang="ko-KR" altLang="en-US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배포</a:t>
              </a:r>
              <a:endParaRPr lang="ko-KR" altLang="en-US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</p:txBody>
        </p:sp>
        <p:sp>
          <p:nvSpPr>
            <p:cNvPr id="49" name=""/>
            <p:cNvSpPr txBox="1"/>
            <p:nvPr/>
          </p:nvSpPr>
          <p:spPr>
            <a:xfrm>
              <a:off x="10271692" y="3980562"/>
              <a:ext cx="1526761" cy="9085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포트폴리오</a:t>
              </a:r>
              <a:endParaRPr lang="ko-KR" altLang="en-US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이력서</a:t>
              </a:r>
              <a:endParaRPr lang="ko-KR" altLang="en-US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  <a:p>
              <a:pPr>
                <a:defRPr/>
              </a:pPr>
              <a:r>
                <a:rPr lang="ko-KR" altLang="en-US">
                  <a:solidFill>
                    <a:srgbClr val="545c68"/>
                  </a:solidFill>
                  <a:latin typeface="나눔스퀘어"/>
                  <a:ea typeface="나눔스퀘어"/>
                  <a:cs typeface="함초롬돋움"/>
                </a:rPr>
                <a:t>면접자료 준비</a:t>
              </a:r>
              <a:endParaRPr lang="ko-KR" altLang="en-US">
                <a:solidFill>
                  <a:srgbClr val="545c68"/>
                </a:solidFill>
                <a:latin typeface="나눔스퀘어"/>
                <a:ea typeface="나눔스퀘어"/>
                <a:cs typeface="함초롬돋움"/>
              </a:endParaRPr>
            </a:p>
          </p:txBody>
        </p:sp>
      </p:grpSp>
      <p:sp>
        <p:nvSpPr>
          <p:cNvPr id="51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2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3" name=""/>
          <p:cNvSpPr/>
          <p:nvPr/>
        </p:nvSpPr>
        <p:spPr>
          <a:xfrm>
            <a:off x="1564269" y="4960937"/>
            <a:ext cx="2021205" cy="3111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>
            <a:off x="1348876" y="4489450"/>
            <a:ext cx="2451990" cy="24456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>
            <a:off x="1354719" y="4489450"/>
            <a:ext cx="2021205" cy="261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5" name="Picture 44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6" name="Picture 45" descr="03_Braket_Single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7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팀원 별 역할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grpSp>
        <p:nvGrpSpPr>
          <p:cNvPr id="18" name=""/>
          <p:cNvGrpSpPr/>
          <p:nvPr/>
        </p:nvGrpSpPr>
        <p:grpSpPr>
          <a:xfrm rot="0">
            <a:off x="1133336" y="4163474"/>
            <a:ext cx="9925327" cy="89729"/>
            <a:chOff x="1133335" y="4133021"/>
            <a:chExt cx="9925327" cy="179457"/>
          </a:xfrm>
        </p:grpSpPr>
        <p:sp>
          <p:nvSpPr>
            <p:cNvPr id="15" name=""/>
            <p:cNvSpPr/>
            <p:nvPr/>
          </p:nvSpPr>
          <p:spPr>
            <a:xfrm>
              <a:off x="1133335" y="4133021"/>
              <a:ext cx="2926522" cy="179457"/>
            </a:xfrm>
            <a:prstGeom prst="rect">
              <a:avLst/>
            </a:prstGeom>
            <a:solidFill>
              <a:srgbClr val="ddc8c4"/>
            </a:solidFill>
            <a:ln>
              <a:solidFill>
                <a:srgbClr val="ddc8c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4059858" y="4133021"/>
              <a:ext cx="4072282" cy="179456"/>
            </a:xfrm>
            <a:prstGeom prst="rect">
              <a:avLst/>
            </a:prstGeom>
            <a:solidFill>
              <a:srgbClr val="b09c9a"/>
            </a:solidFill>
            <a:ln>
              <a:solidFill>
                <a:srgbClr val="b09c9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8132140" y="4133021"/>
              <a:ext cx="2926522" cy="179457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4" name=""/>
          <p:cNvGrpSpPr/>
          <p:nvPr/>
        </p:nvGrpSpPr>
        <p:grpSpPr>
          <a:xfrm rot="0">
            <a:off x="1114630" y="3518729"/>
            <a:ext cx="2920483" cy="1251391"/>
            <a:chOff x="1114630" y="3518729"/>
            <a:chExt cx="2920483" cy="1251391"/>
          </a:xfrm>
        </p:grpSpPr>
        <p:sp>
          <p:nvSpPr>
            <p:cNvPr id="21" name="Title 1"/>
            <p:cNvSpPr txBox="1"/>
            <p:nvPr/>
          </p:nvSpPr>
          <p:spPr>
            <a:xfrm>
              <a:off x="1114630" y="3518729"/>
              <a:ext cx="2920483" cy="645319"/>
            </a:xfrm>
            <a:prstGeom prst="rect">
              <a:avLst/>
            </a:prstGeom>
          </p:spPr>
          <p:txBody>
            <a:bodyPr vert="horz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ko-KR" altLang="en-US" sz="2600" b="1">
                  <a:solidFill>
                    <a:srgbClr val="545c68"/>
                  </a:solidFill>
                  <a:latin typeface="나눔스퀘어 Bold"/>
                  <a:ea typeface="나눔스퀘어 Bold"/>
                  <a:cs typeface="함초롬돋움"/>
                </a:rPr>
                <a:t>노</a:t>
              </a:r>
              <a:r>
                <a:rPr lang="ko-KR" altLang="en-US" sz="2200">
                  <a:solidFill>
                    <a:srgbClr val="545c68"/>
                  </a:solidFill>
                  <a:latin typeface="나눔스퀘어 Bold"/>
                  <a:ea typeface="나눔스퀘어 Bold"/>
                  <a:cs typeface="함초롬돋움"/>
                </a:rPr>
                <a:t>유정</a:t>
              </a:r>
              <a:r>
                <a:rPr lang="ko-KR" altLang="en-US" sz="2400">
                  <a:solidFill>
                    <a:schemeClr val="tx1"/>
                  </a:solidFill>
                  <a:latin typeface="나눔스퀘어 Bold"/>
                  <a:ea typeface="나눔스퀘어 Bold"/>
                  <a:cs typeface="함초롬돋움"/>
                </a:rPr>
                <a:t> </a:t>
              </a:r>
              <a:endParaRPr lang="ko-KR" altLang="en-US" sz="2400">
                <a:solidFill>
                  <a:schemeClr val="tx1"/>
                </a:solidFill>
                <a:latin typeface="나눔스퀘어 Bold"/>
                <a:ea typeface="나눔스퀘어 Bold"/>
                <a:cs typeface="함초롬돋움"/>
              </a:endParaRPr>
            </a:p>
          </p:txBody>
        </p:sp>
        <p:sp>
          <p:nvSpPr>
            <p:cNvPr id="19" name="Rectangle 21"/>
            <p:cNvSpPr/>
            <p:nvPr/>
          </p:nvSpPr>
          <p:spPr>
            <a:xfrm>
              <a:off x="1133336" y="4434870"/>
              <a:ext cx="2901777" cy="335250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spc="200">
                  <a:solidFill>
                    <a:schemeClr val="bg2">
                      <a:lumMod val="50000"/>
                    </a:schemeClr>
                  </a:solidFill>
                  <a:latin typeface="나눔스퀘어"/>
                  <a:ea typeface="나눔스퀘어"/>
                  <a:cs typeface="Lato Black"/>
                </a:rPr>
                <a:t>원데이 클래스 서비스</a:t>
              </a:r>
              <a:endParaRPr lang="ko-KR" altLang="en-US" sz="1600" b="1" spc="200">
                <a:solidFill>
                  <a:schemeClr val="bg2">
                    <a:lumMod val="50000"/>
                  </a:schemeClr>
                </a:solidFill>
                <a:latin typeface="나눔스퀘어"/>
                <a:ea typeface="나눔스퀘어"/>
                <a:cs typeface="Lato Black"/>
              </a:endParaRPr>
            </a:p>
          </p:txBody>
        </p:sp>
      </p:grpSp>
      <p:grpSp>
        <p:nvGrpSpPr>
          <p:cNvPr id="28" name=""/>
          <p:cNvGrpSpPr/>
          <p:nvPr/>
        </p:nvGrpSpPr>
        <p:grpSpPr>
          <a:xfrm rot="0">
            <a:off x="4635758" y="3537779"/>
            <a:ext cx="6425684" cy="1251391"/>
            <a:chOff x="1114630" y="3518729"/>
            <a:chExt cx="6425684" cy="1251391"/>
          </a:xfrm>
        </p:grpSpPr>
        <p:sp>
          <p:nvSpPr>
            <p:cNvPr id="29" name="Rectangle 21"/>
            <p:cNvSpPr/>
            <p:nvPr/>
          </p:nvSpPr>
          <p:spPr>
            <a:xfrm>
              <a:off x="4638537" y="4434870"/>
              <a:ext cx="2901777" cy="335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spc="200">
                  <a:solidFill>
                    <a:schemeClr val="bg2">
                      <a:lumMod val="50000"/>
                    </a:schemeClr>
                  </a:solidFill>
                  <a:latin typeface="나눔스퀘어"/>
                  <a:ea typeface="나눔스퀘어"/>
                  <a:cs typeface="Lato Black"/>
                </a:rPr>
                <a:t>원데이 클래스 예약 서비스</a:t>
              </a:r>
              <a:endParaRPr lang="ko-KR" altLang="en-US" sz="1600" b="1" spc="200">
                <a:solidFill>
                  <a:schemeClr val="bg2">
                    <a:lumMod val="50000"/>
                  </a:schemeClr>
                </a:solidFill>
                <a:latin typeface="나눔스퀘어"/>
                <a:ea typeface="나눔스퀘어"/>
                <a:cs typeface="Lato Black"/>
              </a:endParaRPr>
            </a:p>
          </p:txBody>
        </p:sp>
        <p:sp>
          <p:nvSpPr>
            <p:cNvPr id="30" name="Title 1"/>
            <p:cNvSpPr txBox="1"/>
            <p:nvPr/>
          </p:nvSpPr>
          <p:spPr>
            <a:xfrm>
              <a:off x="1114630" y="3518729"/>
              <a:ext cx="2920483" cy="645319"/>
            </a:xfrm>
            <a:prstGeom prst="rect">
              <a:avLst/>
            </a:prstGeom>
          </p:spPr>
          <p:txBody>
            <a:bodyPr vert="horz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rgbClr val="545c68"/>
                  </a:solidFill>
                  <a:latin typeface="나눔스퀘어 Bold"/>
                  <a:ea typeface="나눔스퀘어 Bold"/>
                  <a:cs typeface="함초롬돋움"/>
                </a:rPr>
                <a:t>박</a:t>
              </a:r>
              <a:r>
                <a:rPr lang="ko-KR" altLang="en-US" sz="2200">
                  <a:solidFill>
                    <a:srgbClr val="545c68"/>
                  </a:solidFill>
                  <a:latin typeface="나눔스퀘어 Bold"/>
                  <a:ea typeface="나눔스퀘어 Bold"/>
                  <a:cs typeface="함초롬돋움"/>
                </a:rPr>
                <a:t>진석</a:t>
              </a:r>
              <a:endPara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endParaRPr>
            </a:p>
          </p:txBody>
        </p:sp>
      </p:grpSp>
      <p:grpSp>
        <p:nvGrpSpPr>
          <p:cNvPr id="31" name=""/>
          <p:cNvGrpSpPr/>
          <p:nvPr/>
        </p:nvGrpSpPr>
        <p:grpSpPr>
          <a:xfrm rot="0">
            <a:off x="4656449" y="3537779"/>
            <a:ext cx="6402214" cy="1251391"/>
            <a:chOff x="-2367101" y="3518729"/>
            <a:chExt cx="6402214" cy="1251391"/>
          </a:xfrm>
        </p:grpSpPr>
        <p:sp>
          <p:nvSpPr>
            <p:cNvPr id="32" name="Rectangle 21"/>
            <p:cNvSpPr/>
            <p:nvPr/>
          </p:nvSpPr>
          <p:spPr>
            <a:xfrm>
              <a:off x="-2367101" y="4434870"/>
              <a:ext cx="2901778" cy="335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spc="200">
                  <a:solidFill>
                    <a:schemeClr val="bg2">
                      <a:lumMod val="50000"/>
                    </a:schemeClr>
                  </a:solidFill>
                  <a:latin typeface="나눔스퀘어"/>
                  <a:ea typeface="나눔스퀘어"/>
                  <a:cs typeface="Lato Black"/>
                </a:rPr>
                <a:t>원데이 클래스 관리 서비스</a:t>
              </a:r>
              <a:endParaRPr lang="ko-KR" altLang="en-US" sz="1600" b="1" spc="200">
                <a:solidFill>
                  <a:schemeClr val="bg2">
                    <a:lumMod val="50000"/>
                  </a:schemeClr>
                </a:solidFill>
                <a:latin typeface="나눔스퀘어"/>
                <a:ea typeface="나눔스퀘어"/>
                <a:cs typeface="Lato Black"/>
              </a:endParaRPr>
            </a:p>
          </p:txBody>
        </p:sp>
        <p:sp>
          <p:nvSpPr>
            <p:cNvPr id="33" name="Title 1"/>
            <p:cNvSpPr txBox="1"/>
            <p:nvPr/>
          </p:nvSpPr>
          <p:spPr>
            <a:xfrm>
              <a:off x="1114630" y="3518729"/>
              <a:ext cx="2920483" cy="645319"/>
            </a:xfrm>
            <a:prstGeom prst="rect">
              <a:avLst/>
            </a:prstGeom>
          </p:spPr>
          <p:txBody>
            <a:bodyPr vert="horz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rgbClr val="545c68"/>
                  </a:solidFill>
                  <a:latin typeface="나눔스퀘어 Bold"/>
                  <a:ea typeface="나눔스퀘어 Bold"/>
                  <a:cs typeface="함초롬돋움"/>
                </a:rPr>
                <a:t>김</a:t>
              </a:r>
              <a:r>
                <a:rPr lang="ko-KR" altLang="en-US" sz="2200">
                  <a:solidFill>
                    <a:srgbClr val="545c68"/>
                  </a:solidFill>
                  <a:latin typeface="나눔스퀘어 Bold"/>
                  <a:ea typeface="나눔스퀘어 Bold"/>
                  <a:cs typeface="함초롬돋움"/>
                </a:rPr>
                <a:t>도원</a:t>
              </a:r>
              <a:endPara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endParaRPr>
            </a:p>
          </p:txBody>
        </p:sp>
      </p:grpSp>
      <p:sp>
        <p:nvSpPr>
          <p:cNvPr id="34" name=""/>
          <p:cNvSpPr txBox="1"/>
          <p:nvPr/>
        </p:nvSpPr>
        <p:spPr>
          <a:xfrm>
            <a:off x="1508760" y="4960937"/>
            <a:ext cx="2116455" cy="514033"/>
          </a:xfrm>
          <a:prstGeom prst="rect">
            <a:avLst/>
          </a:prstGeom>
        </p:spPr>
        <p:txBody>
          <a:bodyPr wrap="none">
            <a:spAutoFit/>
          </a:bodyPr>
          <a:p>
            <a:pPr lvl="0" algn="ctr">
              <a:defRPr/>
            </a:pPr>
            <a: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프론트엔드 </a:t>
            </a:r>
            <a:r>
              <a:rPr lang="en-US" altLang="ko-KR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,</a:t>
            </a:r>
            <a: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 백엔드</a:t>
            </a:r>
            <a:b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</a:br>
            <a: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프로젝트 기획 및 설계</a:t>
            </a:r>
            <a:endParaRPr lang="ko-KR" altLang="en-US" sz="1400" spc="200">
              <a:solidFill>
                <a:srgbClr val="545c68"/>
              </a:solidFill>
              <a:latin typeface="나눔스퀘어"/>
              <a:ea typeface="나눔스퀘어"/>
              <a:cs typeface="Lato Black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8538211" y="4960937"/>
            <a:ext cx="2116455" cy="514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프론트엔드 </a:t>
            </a:r>
            <a:r>
              <a:rPr lang="en-US" altLang="ko-KR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,</a:t>
            </a:r>
            <a: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 백엔드</a:t>
            </a:r>
            <a:b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</a:br>
            <a: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프로젝트 기획 및 설계</a:t>
            </a:r>
            <a:endParaRPr lang="ko-KR" altLang="en-US" sz="1400">
              <a:solidFill>
                <a:srgbClr val="545c68"/>
              </a:solidFill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5037772" y="4960937"/>
            <a:ext cx="2116455" cy="514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프론트엔드 </a:t>
            </a:r>
            <a:r>
              <a:rPr lang="en-US" altLang="ko-KR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,</a:t>
            </a:r>
            <a: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 백엔드</a:t>
            </a:r>
            <a:b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</a:br>
            <a:r>
              <a:rPr lang="ko-KR" altLang="en-US" sz="1400" spc="200">
                <a:solidFill>
                  <a:srgbClr val="545c68"/>
                </a:solidFill>
                <a:latin typeface="나눔스퀘어"/>
                <a:ea typeface="나눔스퀘어"/>
                <a:cs typeface="Lato Black"/>
              </a:rPr>
              <a:t>프로젝트 기획 및 설계</a:t>
            </a:r>
            <a:endParaRPr lang="ko-KR" altLang="en-US" sz="1400">
              <a:solidFill>
                <a:srgbClr val="545c68"/>
              </a:solidFill>
            </a:endParaRPr>
          </a:p>
        </p:txBody>
      </p:sp>
      <p:sp>
        <p:nvSpPr>
          <p:cNvPr id="42" name="Rectangle 21"/>
          <p:cNvSpPr/>
          <p:nvPr/>
        </p:nvSpPr>
        <p:spPr>
          <a:xfrm>
            <a:off x="1133336" y="4434870"/>
            <a:ext cx="2901777" cy="335250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spc="200">
                <a:solidFill>
                  <a:schemeClr val="bg2">
                    <a:lumMod val="50000"/>
                  </a:schemeClr>
                </a:solidFill>
                <a:latin typeface="나눔스퀘어"/>
                <a:ea typeface="나눔스퀘어"/>
                <a:cs typeface="Lato Black"/>
              </a:rPr>
              <a:t>원데이 클래스 서비스</a:t>
            </a:r>
            <a:endParaRPr lang="ko-KR" altLang="en-US" sz="1600" b="1" spc="200">
              <a:solidFill>
                <a:schemeClr val="bg2">
                  <a:lumMod val="50000"/>
                </a:schemeClr>
              </a:solidFill>
              <a:latin typeface="나눔스퀘어"/>
              <a:ea typeface="나눔스퀘어"/>
              <a:cs typeface="Lato Black"/>
            </a:endParaRPr>
          </a:p>
        </p:txBody>
      </p:sp>
      <p:pic>
        <p:nvPicPr>
          <p:cNvPr id="49" name="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838605" y="1602442"/>
            <a:ext cx="1456764" cy="1826558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w="med" len="med"/>
            <a:tailEnd w="med" len="med"/>
          </a:ln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03389" y="1580951"/>
            <a:ext cx="1385222" cy="1848049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7"/>
          <a:srcRect l="3590" t="3500" r="4190"/>
          <a:stretch>
            <a:fillRect/>
          </a:stretch>
        </p:blipFill>
        <p:spPr>
          <a:xfrm>
            <a:off x="8893585" y="1620121"/>
            <a:ext cx="1405705" cy="1917657"/>
          </a:xfrm>
          <a:prstGeom prst="rect">
            <a:avLst/>
          </a:prstGeom>
        </p:spPr>
      </p:pic>
      <p:sp>
        <p:nvSpPr>
          <p:cNvPr id="52" name=""/>
          <p:cNvSpPr txBox="1"/>
          <p:nvPr/>
        </p:nvSpPr>
        <p:spPr>
          <a:xfrm>
            <a:off x="942975" y="3734105"/>
            <a:ext cx="1537581" cy="2835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300" b="1">
                <a:solidFill>
                  <a:srgbClr val="b09c9a"/>
                </a:solidFill>
                <a:latin typeface="나눔스퀘어"/>
                <a:ea typeface="나눔스퀘어"/>
              </a:rPr>
              <a:t>P</a:t>
            </a:r>
            <a:r>
              <a:rPr lang="en-US" altLang="ko-KR" sz="1300">
                <a:solidFill>
                  <a:srgbClr val="b09c9a"/>
                </a:solidFill>
                <a:latin typeface="나눔스퀘어"/>
                <a:ea typeface="나눔스퀘어"/>
              </a:rPr>
              <a:t>roject</a:t>
            </a:r>
            <a:r>
              <a:rPr lang="ko-KR" altLang="en-US" sz="1300">
                <a:solidFill>
                  <a:srgbClr val="b09c9a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300">
                <a:solidFill>
                  <a:srgbClr val="b09c9a"/>
                </a:solidFill>
                <a:latin typeface="나눔스퀘어"/>
                <a:ea typeface="나눔스퀘어"/>
              </a:rPr>
              <a:t>leader</a:t>
            </a:r>
            <a:endParaRPr lang="en-US" altLang="ko-KR" sz="1300">
              <a:solidFill>
                <a:srgbClr val="b09c9a"/>
              </a:solidFill>
              <a:latin typeface="나눔스퀘어"/>
              <a:ea typeface="나눔스퀘어"/>
            </a:endParaRPr>
          </a:p>
        </p:txBody>
      </p:sp>
      <p:sp>
        <p:nvSpPr>
          <p:cNvPr id="53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2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3" name=""/>
          <p:cNvSpPr/>
          <p:nvPr/>
        </p:nvSpPr>
        <p:spPr>
          <a:xfrm>
            <a:off x="1564269" y="4960937"/>
            <a:ext cx="2021205" cy="3111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>
            <a:off x="1354719" y="4489450"/>
            <a:ext cx="2021205" cy="261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Group 73"/>
          <p:cNvGrpSpPr/>
          <p:nvPr/>
        </p:nvGrpSpPr>
        <p:grpSpPr>
          <a:xfrm rot="0">
            <a:off x="4590641" y="3129295"/>
            <a:ext cx="3023589" cy="599409"/>
            <a:chOff x="3429000" y="526256"/>
            <a:chExt cx="3293102" cy="457200"/>
          </a:xfrm>
        </p:grpSpPr>
        <p:pic>
          <p:nvPicPr>
            <p:cNvPr id="5" name="Picture 44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6" name="Picture 45" descr="03_Braket_Single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54" name=""/>
          <p:cNvSpPr txBox="1"/>
          <p:nvPr/>
        </p:nvSpPr>
        <p:spPr>
          <a:xfrm>
            <a:off x="5033388" y="3158479"/>
            <a:ext cx="2125602" cy="59246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3300" b="1">
                <a:solidFill>
                  <a:srgbClr val="7b838f"/>
                </a:solidFill>
                <a:latin typeface="나눔스퀘어 Bold"/>
                <a:ea typeface="나눔스퀘어 Bold"/>
              </a:rPr>
              <a:t>감사합니다</a:t>
            </a:r>
            <a:endParaRPr lang="ko-KR" altLang="en-US" sz="3300" b="1">
              <a:solidFill>
                <a:srgbClr val="7b838f"/>
              </a:solidFill>
              <a:latin typeface="나눔스퀘어 Bold"/>
              <a:ea typeface="나눔스퀘어 Bold"/>
            </a:endParaRPr>
          </a:p>
        </p:txBody>
      </p:sp>
      <p:sp>
        <p:nvSpPr>
          <p:cNvPr id="56" name="Title 1"/>
          <p:cNvSpPr txBox="1"/>
          <p:nvPr/>
        </p:nvSpPr>
        <p:spPr>
          <a:xfrm>
            <a:off x="3952443" y="3844131"/>
            <a:ext cx="4287114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ko-KR" sz="2200">
                <a:solidFill>
                  <a:srgbClr val="b09c9a"/>
                </a:solidFill>
                <a:latin typeface="나눔스퀘어 Bold"/>
                <a:ea typeface="나눔스퀘어 Bold"/>
                <a:cs typeface="함초롬돋움"/>
              </a:rPr>
              <a:t>MAKE</a:t>
            </a:r>
            <a:r>
              <a:rPr lang="ko-KR" altLang="en-US" sz="2200">
                <a:solidFill>
                  <a:srgbClr val="b09c9a"/>
                </a:solidFill>
                <a:latin typeface="나눔스퀘어 Bold"/>
                <a:ea typeface="나눔스퀘어 Bold"/>
                <a:cs typeface="함초롬돋움"/>
              </a:rPr>
              <a:t> </a:t>
            </a:r>
            <a:r>
              <a:rPr lang="en-US" altLang="ko-KR" sz="2200">
                <a:solidFill>
                  <a:srgbClr val="b09c9a"/>
                </a:solidFill>
                <a:latin typeface="나눔스퀘어 Bold"/>
                <a:ea typeface="나눔스퀘어 Bold"/>
                <a:cs typeface="함초롬돋움"/>
              </a:rPr>
              <a:t>Class</a:t>
            </a:r>
            <a:endParaRPr lang="en-US" altLang="ko-KR" sz="2200">
              <a:solidFill>
                <a:srgbClr val="b09c9a"/>
              </a:solidFill>
              <a:latin typeface="나눔스퀘어 Bold"/>
              <a:ea typeface="나눔스퀘어 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9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나눔스퀘어 Bold"/>
                  <a:ea typeface="나눔스퀘어 Bold"/>
                </a:endParaRPr>
              </a:p>
            </p:txBody>
          </p:sp>
          <p:sp>
            <p:nvSpPr>
              <p:cNvPr id="10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나눔스퀘어 Bold"/>
                  <a:ea typeface="나눔스퀘어 Bold"/>
                </a:endParaRPr>
              </a:p>
            </p:txBody>
          </p:sp>
        </p:grpSp>
        <p:sp>
          <p:nvSpPr>
            <p:cNvPr id="11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grpSp>
        <p:nvGrpSpPr>
          <p:cNvPr id="12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13" name="Picture 44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4" name="Picture 45" descr="03_Braket_Single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15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순서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2558560" y="3110466"/>
            <a:ext cx="7025093" cy="1531872"/>
            <a:chOff x="2082310" y="2835167"/>
            <a:chExt cx="7977593" cy="1739572"/>
          </a:xfrm>
        </p:grpSpPr>
        <p:grpSp>
          <p:nvGrpSpPr>
            <p:cNvPr id="19" name="Group 5"/>
            <p:cNvGrpSpPr/>
            <p:nvPr/>
          </p:nvGrpSpPr>
          <p:grpSpPr>
            <a:xfrm rot="0">
              <a:off x="3639538" y="2836881"/>
              <a:ext cx="1734043" cy="1734043"/>
              <a:chOff x="3865314" y="1566605"/>
              <a:chExt cx="1426531" cy="1426531"/>
            </a:xfrm>
          </p:grpSpPr>
          <p:sp>
            <p:nvSpPr>
              <p:cNvPr id="20" name="Oval 6"/>
              <p:cNvSpPr/>
              <p:nvPr/>
            </p:nvSpPr>
            <p:spPr>
              <a:xfrm>
                <a:off x="3865314" y="1566605"/>
                <a:ext cx="1426531" cy="1426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bg-BG" sz="1013"/>
              </a:p>
            </p:txBody>
          </p:sp>
          <p:sp>
            <p:nvSpPr>
              <p:cNvPr id="21" name="Oval 7"/>
              <p:cNvSpPr/>
              <p:nvPr/>
            </p:nvSpPr>
            <p:spPr>
              <a:xfrm>
                <a:off x="4007590" y="1708881"/>
                <a:ext cx="1141979" cy="11419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bg-BG" sz="1013"/>
              </a:p>
            </p:txBody>
          </p:sp>
        </p:grpSp>
        <p:grpSp>
          <p:nvGrpSpPr>
            <p:cNvPr id="22" name="Group 8"/>
            <p:cNvGrpSpPr/>
            <p:nvPr/>
          </p:nvGrpSpPr>
          <p:grpSpPr>
            <a:xfrm rot="0">
              <a:off x="5203980" y="2836881"/>
              <a:ext cx="1734043" cy="1734043"/>
              <a:chOff x="3865314" y="1566605"/>
              <a:chExt cx="1426531" cy="1426531"/>
            </a:xfrm>
          </p:grpSpPr>
          <p:sp>
            <p:nvSpPr>
              <p:cNvPr id="23" name="Oval 9"/>
              <p:cNvSpPr/>
              <p:nvPr/>
            </p:nvSpPr>
            <p:spPr>
              <a:xfrm>
                <a:off x="3865314" y="1566605"/>
                <a:ext cx="1426531" cy="1426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bg-BG" sz="1013"/>
              </a:p>
            </p:txBody>
          </p:sp>
          <p:sp>
            <p:nvSpPr>
              <p:cNvPr id="24" name="Oval 10"/>
              <p:cNvSpPr/>
              <p:nvPr/>
            </p:nvSpPr>
            <p:spPr>
              <a:xfrm>
                <a:off x="4007590" y="1708881"/>
                <a:ext cx="1141979" cy="11419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bg-BG" sz="1013"/>
              </a:p>
            </p:txBody>
          </p:sp>
        </p:grpSp>
        <p:grpSp>
          <p:nvGrpSpPr>
            <p:cNvPr id="25" name="Group 11"/>
            <p:cNvGrpSpPr/>
            <p:nvPr/>
          </p:nvGrpSpPr>
          <p:grpSpPr>
            <a:xfrm rot="0">
              <a:off x="6757394" y="2836881"/>
              <a:ext cx="1734043" cy="1734043"/>
              <a:chOff x="3865314" y="1566605"/>
              <a:chExt cx="1426531" cy="1426531"/>
            </a:xfrm>
          </p:grpSpPr>
          <p:sp>
            <p:nvSpPr>
              <p:cNvPr id="26" name="Oval 12"/>
              <p:cNvSpPr/>
              <p:nvPr/>
            </p:nvSpPr>
            <p:spPr>
              <a:xfrm>
                <a:off x="3865314" y="1566605"/>
                <a:ext cx="1426531" cy="1426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bg-BG" sz="1013"/>
              </a:p>
            </p:txBody>
          </p:sp>
          <p:sp>
            <p:nvSpPr>
              <p:cNvPr id="27" name="Oval 14"/>
              <p:cNvSpPr/>
              <p:nvPr/>
            </p:nvSpPr>
            <p:spPr>
              <a:xfrm>
                <a:off x="4007590" y="1708881"/>
                <a:ext cx="1141979" cy="11419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bg-BG" sz="1013"/>
              </a:p>
            </p:txBody>
          </p:sp>
        </p:grpSp>
        <p:sp>
          <p:nvSpPr>
            <p:cNvPr id="28" name="Teardrop 16"/>
            <p:cNvSpPr/>
            <p:nvPr/>
          </p:nvSpPr>
          <p:spPr>
            <a:xfrm rot="10800000">
              <a:off x="2082310" y="2835167"/>
              <a:ext cx="1739572" cy="1739572"/>
            </a:xfrm>
            <a:prstGeom prst="teardrop">
              <a:avLst>
                <a:gd name="adj" fmla="val 100000"/>
              </a:avLst>
            </a:prstGeom>
            <a:solidFill>
              <a:srgbClr val="ddc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 sz="1013"/>
            </a:p>
          </p:txBody>
        </p:sp>
        <p:sp>
          <p:nvSpPr>
            <p:cNvPr id="29" name="Teardrop 15"/>
            <p:cNvSpPr/>
            <p:nvPr/>
          </p:nvSpPr>
          <p:spPr>
            <a:xfrm>
              <a:off x="8320331" y="2835167"/>
              <a:ext cx="1739572" cy="1739572"/>
            </a:xfrm>
            <a:prstGeom prst="teardrop">
              <a:avLst>
                <a:gd name="adj" fmla="val 100000"/>
              </a:avLst>
            </a:prstGeom>
            <a:solidFill>
              <a:srgbClr val="b09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 sz="1013"/>
            </a:p>
          </p:txBody>
        </p:sp>
      </p:grpSp>
      <p:grpSp>
        <p:nvGrpSpPr>
          <p:cNvPr id="49" name=""/>
          <p:cNvGrpSpPr/>
          <p:nvPr/>
        </p:nvGrpSpPr>
        <p:grpSpPr>
          <a:xfrm rot="0">
            <a:off x="1734640" y="4720503"/>
            <a:ext cx="1936594" cy="544917"/>
            <a:chOff x="1734640" y="4720503"/>
            <a:chExt cx="1936594" cy="544917"/>
          </a:xfrm>
        </p:grpSpPr>
        <p:sp>
          <p:nvSpPr>
            <p:cNvPr id="30" name="TextBox 34"/>
            <p:cNvSpPr txBox="1"/>
            <p:nvPr/>
          </p:nvSpPr>
          <p:spPr>
            <a:xfrm>
              <a:off x="1937683" y="4720503"/>
              <a:ext cx="1733551" cy="544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  <a:cs typeface="Open Sans Light"/>
                </a:rPr>
                <a:t>프로젝트 개요</a:t>
              </a:r>
              <a:endParaRPr lang="ko-KR" altLang="en-US" sz="1500">
                <a:solidFill>
                  <a:schemeClr val="bg1">
                    <a:lumMod val="50000"/>
                  </a:schemeClr>
                </a:solidFill>
                <a:latin typeface="나눔스퀘어"/>
                <a:ea typeface="나눔스퀘어"/>
                <a:cs typeface="Open Sans Light"/>
              </a:endParaRPr>
            </a:p>
          </p:txBody>
        </p:sp>
        <p:sp>
          <p:nvSpPr>
            <p:cNvPr id="35" name=""/>
            <p:cNvSpPr txBox="1"/>
            <p:nvPr/>
          </p:nvSpPr>
          <p:spPr>
            <a:xfrm>
              <a:off x="1734640" y="4720503"/>
              <a:ext cx="406085" cy="39333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2000">
                  <a:solidFill>
                    <a:srgbClr val="ddc8c4"/>
                  </a:solidFill>
                </a:rPr>
                <a:t>1.</a:t>
              </a:r>
              <a:endParaRPr lang="en-US" altLang="ko-KR" sz="2000">
                <a:solidFill>
                  <a:srgbClr val="ddc8c4"/>
                </a:solidFill>
              </a:endParaRPr>
            </a:p>
          </p:txBody>
        </p:sp>
      </p:grpSp>
      <p:grpSp>
        <p:nvGrpSpPr>
          <p:cNvPr id="47" name=""/>
          <p:cNvGrpSpPr/>
          <p:nvPr/>
        </p:nvGrpSpPr>
        <p:grpSpPr>
          <a:xfrm rot="0">
            <a:off x="3816416" y="2140635"/>
            <a:ext cx="1936594" cy="546306"/>
            <a:chOff x="3468191" y="2134329"/>
            <a:chExt cx="1936594" cy="546306"/>
          </a:xfrm>
        </p:grpSpPr>
        <p:sp>
          <p:nvSpPr>
            <p:cNvPr id="36" name="TextBox 34"/>
            <p:cNvSpPr txBox="1"/>
            <p:nvPr/>
          </p:nvSpPr>
          <p:spPr>
            <a:xfrm>
              <a:off x="3671234" y="2134329"/>
              <a:ext cx="1733551" cy="546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  <a:cs typeface="Open Sans Light"/>
                </a:rPr>
                <a:t>프로젝트 내용</a:t>
              </a:r>
              <a:endParaRPr lang="ko-KR" altLang="en-US" sz="1500">
                <a:solidFill>
                  <a:schemeClr val="bg1">
                    <a:lumMod val="50000"/>
                  </a:schemeClr>
                </a:solidFill>
                <a:latin typeface="나눔스퀘어"/>
                <a:ea typeface="나눔스퀘어"/>
                <a:cs typeface="Open Sans Light"/>
              </a:endParaRPr>
            </a:p>
          </p:txBody>
        </p:sp>
        <p:sp>
          <p:nvSpPr>
            <p:cNvPr id="37" name=""/>
            <p:cNvSpPr txBox="1"/>
            <p:nvPr/>
          </p:nvSpPr>
          <p:spPr>
            <a:xfrm>
              <a:off x="3468191" y="2134330"/>
              <a:ext cx="406085" cy="393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000">
                  <a:solidFill>
                    <a:srgbClr val="ddc8c4"/>
                  </a:solidFill>
                </a:rPr>
                <a:t>2.</a:t>
              </a:r>
              <a:endParaRPr lang="en-US" altLang="ko-KR" sz="2000">
                <a:solidFill>
                  <a:srgbClr val="ddc8c4"/>
                </a:solidFill>
              </a:endParaRPr>
            </a:p>
          </p:txBody>
        </p:sp>
      </p:grpSp>
      <p:grpSp>
        <p:nvGrpSpPr>
          <p:cNvPr id="48" name=""/>
          <p:cNvGrpSpPr/>
          <p:nvPr/>
        </p:nvGrpSpPr>
        <p:grpSpPr>
          <a:xfrm rot="0">
            <a:off x="6560513" y="2309289"/>
            <a:ext cx="1936593" cy="546306"/>
            <a:chOff x="6560513" y="2134329"/>
            <a:chExt cx="1936593" cy="546306"/>
          </a:xfrm>
        </p:grpSpPr>
        <p:sp>
          <p:nvSpPr>
            <p:cNvPr id="38" name="TextBox 34"/>
            <p:cNvSpPr txBox="1"/>
            <p:nvPr/>
          </p:nvSpPr>
          <p:spPr>
            <a:xfrm>
              <a:off x="6763555" y="2134329"/>
              <a:ext cx="1733551" cy="546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  <a:cs typeface="Open Sans Light"/>
                </a:rPr>
                <a:t>프로젝트 일정</a:t>
              </a:r>
              <a:endParaRPr lang="ko-KR" altLang="en-US" sz="1500">
                <a:solidFill>
                  <a:schemeClr val="bg1">
                    <a:lumMod val="50000"/>
                  </a:schemeClr>
                </a:solidFill>
                <a:latin typeface="나눔스퀘어"/>
                <a:ea typeface="나눔스퀘어"/>
                <a:cs typeface="Open Sans Light"/>
              </a:endParaRPr>
            </a:p>
          </p:txBody>
        </p:sp>
        <p:sp>
          <p:nvSpPr>
            <p:cNvPr id="39" name=""/>
            <p:cNvSpPr txBox="1"/>
            <p:nvPr/>
          </p:nvSpPr>
          <p:spPr>
            <a:xfrm>
              <a:off x="6560513" y="2134330"/>
              <a:ext cx="407977" cy="393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000">
                  <a:solidFill>
                    <a:srgbClr val="ddc8c4"/>
                  </a:solidFill>
                </a:rPr>
                <a:t>3.</a:t>
              </a:r>
              <a:endParaRPr lang="en-US" altLang="ko-KR" sz="2000">
                <a:solidFill>
                  <a:srgbClr val="ddc8c4"/>
                </a:solidFill>
              </a:endParaRPr>
            </a:p>
          </p:txBody>
        </p:sp>
      </p:grpSp>
      <p:grpSp>
        <p:nvGrpSpPr>
          <p:cNvPr id="46" name=""/>
          <p:cNvGrpSpPr/>
          <p:nvPr/>
        </p:nvGrpSpPr>
        <p:grpSpPr>
          <a:xfrm rot="0">
            <a:off x="9018664" y="4720503"/>
            <a:ext cx="1936593" cy="544917"/>
            <a:chOff x="8497106" y="4720503"/>
            <a:chExt cx="1936593" cy="544917"/>
          </a:xfrm>
        </p:grpSpPr>
        <p:sp>
          <p:nvSpPr>
            <p:cNvPr id="44" name="TextBox 34"/>
            <p:cNvSpPr txBox="1"/>
            <p:nvPr/>
          </p:nvSpPr>
          <p:spPr>
            <a:xfrm>
              <a:off x="8700148" y="4720503"/>
              <a:ext cx="1733551" cy="544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ko-KR" altLang="en-US" sz="150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  <a:cs typeface="Open Sans Light"/>
                </a:rPr>
                <a:t>팀원 및 역할소개</a:t>
              </a:r>
              <a:endParaRPr lang="ko-KR" altLang="en-US" sz="1500">
                <a:solidFill>
                  <a:schemeClr val="bg1">
                    <a:lumMod val="50000"/>
                  </a:schemeClr>
                </a:solidFill>
                <a:latin typeface="나눔스퀘어"/>
                <a:ea typeface="나눔스퀘어"/>
                <a:cs typeface="Open Sans Light"/>
              </a:endParaRPr>
            </a:p>
          </p:txBody>
        </p:sp>
        <p:sp>
          <p:nvSpPr>
            <p:cNvPr id="45" name=""/>
            <p:cNvSpPr txBox="1"/>
            <p:nvPr/>
          </p:nvSpPr>
          <p:spPr>
            <a:xfrm>
              <a:off x="8497106" y="4720503"/>
              <a:ext cx="404959" cy="393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000">
                  <a:solidFill>
                    <a:srgbClr val="ddc8c4"/>
                  </a:solidFill>
                </a:rPr>
                <a:t>4.</a:t>
              </a:r>
              <a:endParaRPr lang="en-US" altLang="ko-KR" sz="2000">
                <a:solidFill>
                  <a:srgbClr val="ddc8c4"/>
                </a:solidFill>
              </a:endParaRPr>
            </a:p>
          </p:txBody>
        </p:sp>
      </p:grpSp>
      <p:sp>
        <p:nvSpPr>
          <p:cNvPr id="52" name=""/>
          <p:cNvSpPr txBox="1"/>
          <p:nvPr/>
        </p:nvSpPr>
        <p:spPr>
          <a:xfrm>
            <a:off x="2035511" y="5170170"/>
            <a:ext cx="1046097" cy="2667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>
                <a:latin typeface="나눔스퀘어"/>
                <a:ea typeface="나눔스퀘어"/>
              </a:rPr>
              <a:t>주제</a:t>
            </a:r>
            <a:r>
              <a:rPr lang="en-US" altLang="ko-KR" sz="1200">
                <a:latin typeface="나눔스퀘어"/>
                <a:ea typeface="나눔스퀘어"/>
              </a:rPr>
              <a:t> , </a:t>
            </a:r>
            <a:r>
              <a:rPr lang="ko-KR" altLang="en-US" sz="1200">
                <a:latin typeface="나눔스퀘어"/>
                <a:ea typeface="나눔스퀘어"/>
              </a:rPr>
              <a:t>동기</a:t>
            </a:r>
            <a:endParaRPr lang="ko-KR" altLang="en-US" sz="1200">
              <a:latin typeface="나눔스퀘어"/>
              <a:ea typeface="나눔스퀘어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4149527" y="2582442"/>
            <a:ext cx="1603484" cy="263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latin typeface="나눔스퀘어"/>
                <a:ea typeface="나눔스퀘어"/>
              </a:rPr>
              <a:t>사례</a:t>
            </a:r>
            <a:r>
              <a:rPr lang="en-US" altLang="ko-KR" sz="1200">
                <a:latin typeface="나눔스퀘어"/>
                <a:ea typeface="나눔스퀘어"/>
              </a:rPr>
              <a:t> , </a:t>
            </a:r>
            <a:r>
              <a:rPr lang="ko-KR" altLang="en-US" sz="1200">
                <a:latin typeface="나눔스퀘어"/>
                <a:ea typeface="나눔스퀘어"/>
              </a:rPr>
              <a:t>사용기술</a:t>
            </a:r>
            <a:endParaRPr lang="ko-KR" altLang="en-US" sz="1200">
              <a:latin typeface="나눔스퀘어"/>
              <a:ea typeface="나눔스퀘어"/>
            </a:endParaRPr>
          </a:p>
        </p:txBody>
      </p:sp>
      <p:sp>
        <p:nvSpPr>
          <p:cNvPr id="54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9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1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13" name="Picture 44" descr="03_Braket_Single.png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4" name="Picture 45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15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6"/>
          <p:cNvSpPr txBox="1"/>
          <p:nvPr/>
        </p:nvSpPr>
        <p:spPr>
          <a:xfrm>
            <a:off x="5701204" y="1922125"/>
            <a:ext cx="5739682" cy="2040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  <a:t>코로나 상황에 의해 타격이 큰 업주분들의 원활한 서비스를 </a:t>
            </a:r>
            <a:endParaRPr lang="ko-KR" altLang="en-US" sz="1600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  <a:t>위해 고객의 방문방식을 예약방식으로 바꾸는 업주들이 </a:t>
            </a:r>
            <a:b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</a:br>
            <a: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  <a:t>늘어남에 따라</a:t>
            </a:r>
            <a:r>
              <a:rPr lang="en-US" altLang="ko-KR" sz="1600">
                <a:solidFill>
                  <a:srgbClr val="545c68"/>
                </a:solidFill>
                <a:latin typeface="나눔스퀘어"/>
                <a:ea typeface="나눔스퀘어"/>
              </a:rPr>
              <a:t>,</a:t>
            </a:r>
            <a: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  <a:t> 보다 편리한 예약 서비스를 제공하고</a:t>
            </a:r>
            <a:endParaRPr lang="ko-KR" altLang="en-US" sz="1600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b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</a:br>
            <a: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  <a:t>그 중 다양하게 늘어나는 취미생활에 대한 관심도와 </a:t>
            </a:r>
            <a:b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</a:br>
            <a: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  <a:t>수요 증가로 현대인들에게 고가의 학원 코스보다 접하기 쉬운 저렴하고 단기체험식의 원데이 클래스 예약 서비스를 </a:t>
            </a:r>
            <a:b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</a:br>
            <a: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  <a:t>좀더 편리하게 제공</a:t>
            </a:r>
            <a:endParaRPr lang="ko-KR" altLang="en-US" sz="1600">
              <a:solidFill>
                <a:srgbClr val="545c68"/>
              </a:solidFill>
              <a:latin typeface="나눔스퀘어"/>
              <a:ea typeface="나눔스퀘어"/>
            </a:endParaRPr>
          </a:p>
        </p:txBody>
      </p:sp>
      <p:sp>
        <p:nvSpPr>
          <p:cNvPr id="18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주제 및 선정 동기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5249" y="4411060"/>
            <a:ext cx="4095954" cy="171021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rcRect l="12100" r="14660"/>
          <a:stretch>
            <a:fillRect/>
          </a:stretch>
        </p:blipFill>
        <p:spPr>
          <a:xfrm>
            <a:off x="1328545" y="1718789"/>
            <a:ext cx="3190192" cy="2444741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01204" y="4411060"/>
            <a:ext cx="4020882" cy="1884788"/>
          </a:xfrm>
          <a:prstGeom prst="rect">
            <a:avLst/>
          </a:prstGeom>
        </p:spPr>
      </p:pic>
      <p:sp>
        <p:nvSpPr>
          <p:cNvPr id="23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9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1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13" name="Picture 44" descr="03_Braket_Single.png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4" name="Picture 45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15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6"/>
          <p:cNvSpPr txBox="1"/>
          <p:nvPr/>
        </p:nvSpPr>
        <p:spPr>
          <a:xfrm>
            <a:off x="5701204" y="5551714"/>
            <a:ext cx="5739682" cy="57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  <a:t>현재 대부분의 대면 원데이 클래스는 </a:t>
            </a:r>
            <a:r>
              <a:rPr lang="en-US" altLang="ko-KR" sz="1600">
                <a:solidFill>
                  <a:srgbClr val="545c68"/>
                </a:solidFill>
                <a:latin typeface="나눔스퀘어"/>
                <a:ea typeface="나눔스퀘어"/>
              </a:rPr>
              <a:t>SNS</a:t>
            </a:r>
            <a:r>
              <a:rPr lang="ko-KR" altLang="en-US" sz="1600">
                <a:solidFill>
                  <a:srgbClr val="545c68"/>
                </a:solidFill>
                <a:latin typeface="나눔스퀘어"/>
                <a:ea typeface="나눔스퀘어"/>
              </a:rPr>
              <a:t>혹은 오픈카톡으로 예약하는 방식이 대부분</a:t>
            </a:r>
            <a:endParaRPr lang="ko-KR" altLang="en-US" sz="1600">
              <a:solidFill>
                <a:srgbClr val="545c68"/>
              </a:solidFill>
              <a:latin typeface="나눔스퀘어"/>
              <a:ea typeface="나눔스퀘어"/>
            </a:endParaRPr>
          </a:p>
        </p:txBody>
      </p:sp>
      <p:sp>
        <p:nvSpPr>
          <p:cNvPr id="18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주제 및 선정 동기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688" y="1813582"/>
            <a:ext cx="2537292" cy="402497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14561" y="2201088"/>
            <a:ext cx="3004866" cy="3924304"/>
          </a:xfrm>
          <a:prstGeom prst="rect">
            <a:avLst/>
          </a:prstGeom>
          <a:ln>
            <a:solidFill>
              <a:schemeClr val="lt1"/>
            </a:solidFill>
          </a:ln>
        </p:spPr>
      </p:pic>
      <p:sp>
        <p:nvSpPr>
          <p:cNvPr id="22" name=""/>
          <p:cNvSpPr/>
          <p:nvPr/>
        </p:nvSpPr>
        <p:spPr>
          <a:xfrm>
            <a:off x="850544" y="3202538"/>
            <a:ext cx="1035114" cy="43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2120674" y="3706429"/>
            <a:ext cx="1196307" cy="675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46994" y="1813582"/>
            <a:ext cx="2178719" cy="3230836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256815" y="2029408"/>
            <a:ext cx="2799184" cy="2799184"/>
          </a:xfrm>
          <a:prstGeom prst="rect">
            <a:avLst/>
          </a:prstGeom>
        </p:spPr>
      </p:pic>
      <p:sp>
        <p:nvSpPr>
          <p:cNvPr id="26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6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9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10" name="Picture 44" descr="03_Braket_Single.png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1" name="Picture 45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12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사례 및 분석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 l="7570" t="32460" r="7290" b="31540"/>
          <a:stretch>
            <a:fillRect/>
          </a:stretch>
        </p:blipFill>
        <p:spPr>
          <a:xfrm>
            <a:off x="9986961" y="1888153"/>
            <a:ext cx="1184233" cy="500716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942974" y="2654736"/>
            <a:ext cx="8159116" cy="310598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rgbClr val="00c73c"/>
                </a:solidFill>
                <a:latin typeface="나눔스퀘어"/>
                <a:ea typeface="나눔스퀘어"/>
              </a:rPr>
              <a:t>네</a:t>
            </a: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이버와 연동된 예약 프로그램으로 사업주에겐 간편하게 구축</a:t>
            </a:r>
            <a:r>
              <a:rPr lang="en-US" altLang="ko-KR">
                <a:solidFill>
                  <a:srgbClr val="545c68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 등록</a:t>
            </a:r>
            <a:r>
              <a:rPr lang="en-US" altLang="ko-KR">
                <a:solidFill>
                  <a:srgbClr val="545c68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 홍보 관리를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사용자에겐 예약부터 결제와 리뷰까지 끊김없는 서비스를 제공을 목표로 하는 서비스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네이버플랫폼 기반으로 다양한 매장에 유선으로 문의를 하지않고도 매장의 예약현황과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제품 및 서비스 종사자 정보등 다양한 정보를 얻을 수 있음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고객들의 유입이 쉽고 다양한 업종의 매장에 대해 검색과 예약을 할 수 있고 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결제방법도  다양하기 때문에 고객들이 다양한 선택을 할 수 있는점이 큰 장점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단</a:t>
            </a:r>
            <a:r>
              <a:rPr lang="en-US" altLang="ko-KR">
                <a:solidFill>
                  <a:srgbClr val="545c68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 원데이 클래스 같은 경우 네이버 예약과는 달리 네이버 쇼핑으로 구분되어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예약관련 팝업창이 부족한 편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942975" y="1942968"/>
            <a:ext cx="1653541" cy="4649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>
                <a:solidFill>
                  <a:srgbClr val="00c73c"/>
                </a:solidFill>
                <a:latin typeface="나눔스퀘어 Bold"/>
                <a:ea typeface="나눔스퀘어 Bold"/>
              </a:rPr>
              <a:t>네</a:t>
            </a:r>
            <a:r>
              <a:rPr lang="ko-KR" altLang="en-US" sz="2200" b="1">
                <a:solidFill>
                  <a:srgbClr val="545c68"/>
                </a:solidFill>
                <a:latin typeface="나눔스퀘어 Bold"/>
                <a:ea typeface="나눔스퀘어 Bold"/>
              </a:rPr>
              <a:t>이버 예약</a:t>
            </a:r>
            <a:r>
              <a:rPr lang="ko-KR" altLang="en-US" sz="2200" b="1">
                <a:latin typeface="나눔스퀘어 Bold"/>
                <a:ea typeface="나눔스퀘어 Bold"/>
              </a:rPr>
              <a:t> </a:t>
            </a:r>
            <a:endParaRPr lang="ko-KR" altLang="en-US" sz="2200" b="1">
              <a:latin typeface="나눔스퀘어 Bold"/>
              <a:ea typeface="나눔스퀘어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8700" y="2914508"/>
            <a:ext cx="2269755" cy="1753152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48818" y="5009392"/>
            <a:ext cx="3209637" cy="1273824"/>
          </a:xfrm>
          <a:prstGeom prst="rect">
            <a:avLst/>
          </a:prstGeom>
        </p:spPr>
      </p:pic>
      <p:sp>
        <p:nvSpPr>
          <p:cNvPr id="24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6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9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10" name="Picture 44" descr="03_Braket_Single.png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1" name="Picture 45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12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사례 및 분석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942975" y="2654310"/>
            <a:ext cx="8178165" cy="3382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e5821c"/>
                </a:solidFill>
                <a:latin typeface="나눔스퀘어"/>
                <a:ea typeface="나눔스퀘어"/>
              </a:rPr>
              <a:t>다</a:t>
            </a: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양한 주제의 클래스들을 찾아 예약해 오프라인 클래스에 참석 가능하며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취미</a:t>
            </a:r>
            <a:r>
              <a:rPr lang="en-US" altLang="ko-KR">
                <a:solidFill>
                  <a:srgbClr val="545c68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여가</a:t>
            </a:r>
            <a:r>
              <a:rPr lang="en-US" altLang="ko-KR">
                <a:solidFill>
                  <a:srgbClr val="545c68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원데이클래스의 모든 카테고리를 통해 다양한 체험과 새로운 경험으로 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사용자들의 삶의 풍요를 목표로 하는 서비스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언제 어디서든 다양한 주제의 강의들을 예약하여 수강할 수 있고 </a:t>
            </a:r>
            <a:b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</a:b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누구나 취미</a:t>
            </a:r>
            <a:r>
              <a:rPr lang="en-US" altLang="ko-KR">
                <a:solidFill>
                  <a:srgbClr val="545c68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여가클래스를 온라인에 개설이 가능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누구나 강좌를 개설할 수 있기에 클래스 개설의 문턱이 낮아졌고 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핸드메이드</a:t>
            </a:r>
            <a:r>
              <a:rPr lang="en-US" altLang="ko-KR">
                <a:solidFill>
                  <a:srgbClr val="545c68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가드닝 등 흔히 찾기 쉽지 않은 다양한 강의들이 개설되어 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사용자의 선택의 폭이 넓음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>
              <a:solidFill>
                <a:srgbClr val="545c68"/>
              </a:solidFill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>
                <a:solidFill>
                  <a:srgbClr val="545c68"/>
                </a:solidFill>
                <a:latin typeface="나눔스퀘어"/>
                <a:ea typeface="나눔스퀘어"/>
              </a:rPr>
              <a:t>최근 라이브 강의 베타서비스를 시행하여 집에서도 실시간 클래스에 참여 할 수 있게 됨</a:t>
            </a:r>
            <a:endParaRPr lang="ko-KR" altLang="en-US">
              <a:solidFill>
                <a:srgbClr val="545c68"/>
              </a:solidFill>
              <a:latin typeface="나눔스퀘어"/>
              <a:ea typeface="나눔스퀘어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91524" y="1743984"/>
            <a:ext cx="2408268" cy="569416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942975" y="1942968"/>
            <a:ext cx="1653541" cy="464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solidFill>
                  <a:srgbClr val="e5821c"/>
                </a:solidFill>
                <a:latin typeface="나눔스퀘어 Bold"/>
                <a:ea typeface="나눔스퀘어 Bold"/>
              </a:rPr>
              <a:t>모</a:t>
            </a:r>
            <a:r>
              <a:rPr lang="ko-KR" altLang="en-US" sz="2100" b="1">
                <a:solidFill>
                  <a:srgbClr val="545c68"/>
                </a:solidFill>
                <a:latin typeface="나눔스퀘어 Bold"/>
                <a:ea typeface="나눔스퀘어 Bold"/>
              </a:rPr>
              <a:t>카클래스</a:t>
            </a:r>
            <a:r>
              <a:rPr lang="ko-KR" altLang="en-US" sz="2200" b="1">
                <a:latin typeface="나눔스퀘어 Bold"/>
                <a:ea typeface="나눔스퀘어 Bold"/>
              </a:rPr>
              <a:t> </a:t>
            </a:r>
            <a:endParaRPr lang="ko-KR" altLang="en-US" sz="2200" b="1">
              <a:latin typeface="나눔스퀘어 Bold"/>
              <a:ea typeface="나눔스퀘어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rcRect r="7010"/>
          <a:stretch>
            <a:fillRect/>
          </a:stretch>
        </p:blipFill>
        <p:spPr>
          <a:xfrm>
            <a:off x="7880520" y="4313439"/>
            <a:ext cx="3851905" cy="1286703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38784" y="2660550"/>
            <a:ext cx="2913748" cy="1377930"/>
          </a:xfrm>
          <a:prstGeom prst="rect">
            <a:avLst/>
          </a:prstGeom>
        </p:spPr>
      </p:pic>
      <p:sp>
        <p:nvSpPr>
          <p:cNvPr id="21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6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9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10" name="Picture 44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1" name="Picture 45" descr="03_Braket_Single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12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사례 및 분석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91524" y="1743984"/>
            <a:ext cx="2408268" cy="569416"/>
          </a:xfrm>
          <a:prstGeom prst="rect">
            <a:avLst/>
          </a:prstGeom>
        </p:spPr>
      </p:pic>
      <p:sp>
        <p:nvSpPr>
          <p:cNvPr id="21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4029" y="1743984"/>
            <a:ext cx="5703071" cy="4560416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53166" y="2699986"/>
            <a:ext cx="4746626" cy="3604414"/>
          </a:xfrm>
          <a:prstGeom prst="rect">
            <a:avLst/>
          </a:prstGeom>
          <a:ln w="12700">
            <a:solidFill>
              <a:srgbClr val="ddc8c4"/>
            </a:solidFill>
          </a:ln>
        </p:spPr>
      </p:pic>
      <p:cxnSp>
        <p:nvCxnSpPr>
          <p:cNvPr id="24" name=""/>
          <p:cNvCxnSpPr/>
          <p:nvPr/>
        </p:nvCxnSpPr>
        <p:spPr>
          <a:xfrm>
            <a:off x="6335437" y="6102101"/>
            <a:ext cx="637065" cy="0"/>
          </a:xfrm>
          <a:prstGeom prst="straightConnector1">
            <a:avLst/>
          </a:prstGeom>
          <a:ln w="38100">
            <a:solidFill>
              <a:srgbClr val="af9b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9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1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4" name="Picture 44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5" name="Picture 45" descr="03_Braket_Single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6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사용 기술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6496482" y="2099930"/>
            <a:ext cx="6096000" cy="3708415"/>
            <a:chOff x="4358150" y="2074325"/>
            <a:chExt cx="5693720" cy="3479676"/>
          </a:xfrm>
        </p:grpSpPr>
        <p:sp>
          <p:nvSpPr>
            <p:cNvPr id="15" name="Rectangle 21"/>
            <p:cNvSpPr/>
            <p:nvPr/>
          </p:nvSpPr>
          <p:spPr>
            <a:xfrm>
              <a:off x="4358150" y="2074325"/>
              <a:ext cx="4213190" cy="315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>
                  <a:solidFill>
                    <a:schemeClr val="bg2">
                      <a:lumMod val="50000"/>
                    </a:schemeClr>
                  </a:solidFill>
                  <a:latin typeface="나눔스퀘어 Bold"/>
                  <a:ea typeface="나눔스퀘어 Bold"/>
                  <a:sym typeface="Wingdings"/>
                </a:rPr>
                <a:t>프레임워크</a:t>
              </a:r>
              <a:endParaRPr lang="en-US" altLang="ko-KR" sz="1600" b="1" spc="200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grpSp>
          <p:nvGrpSpPr>
            <p:cNvPr id="31" name=""/>
            <p:cNvGrpSpPr/>
            <p:nvPr/>
          </p:nvGrpSpPr>
          <p:grpSpPr>
            <a:xfrm rot="0">
              <a:off x="4358150" y="2363052"/>
              <a:ext cx="5693720" cy="3190949"/>
              <a:chOff x="4358150" y="2363052"/>
              <a:chExt cx="5693720" cy="3190949"/>
            </a:xfrm>
          </p:grpSpPr>
          <p:sp>
            <p:nvSpPr>
              <p:cNvPr id="16" name="Rectangle 22"/>
              <p:cNvSpPr/>
              <p:nvPr/>
            </p:nvSpPr>
            <p:spPr>
              <a:xfrm>
                <a:off x="4358150" y="2363051"/>
                <a:ext cx="5662150" cy="357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React</a:t>
                </a:r>
                <a:r>
                  <a:rPr lang="ko-KR" altLang="en-US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 </a:t>
                </a: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, Spring</a:t>
                </a:r>
                <a:r>
                  <a:rPr lang="ko-KR" altLang="en-US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 </a:t>
                </a: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,</a:t>
                </a:r>
                <a:r>
                  <a:rPr lang="ko-KR" altLang="en-US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 </a:t>
                </a: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Redux</a:t>
                </a:r>
                <a:r>
                  <a:rPr lang="ko-KR" altLang="en-US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 </a:t>
                </a: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,</a:t>
                </a:r>
                <a:r>
                  <a:rPr lang="ko-KR" altLang="en-US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 </a:t>
                </a: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Redux-Saga</a:t>
                </a:r>
                <a:endParaRPr lang="en-US" altLang="ko-KR" sz="130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  <a:cs typeface="Open Sans Light"/>
                </a:endParaRPr>
              </a:p>
            </p:txBody>
          </p:sp>
          <p:sp>
            <p:nvSpPr>
              <p:cNvPr id="19" name="Rectangle 21"/>
              <p:cNvSpPr/>
              <p:nvPr/>
            </p:nvSpPr>
            <p:spPr>
              <a:xfrm>
                <a:off x="4370668" y="4193526"/>
                <a:ext cx="4213190" cy="314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>
                    <a:solidFill>
                      <a:schemeClr val="bg2">
                        <a:lumMod val="50000"/>
                      </a:schemeClr>
                    </a:solidFill>
                    <a:latin typeface="나눔스퀘어 Bold"/>
                    <a:ea typeface="나눔스퀘어 Bold"/>
                    <a:sym typeface="Wingdings"/>
                  </a:rPr>
                  <a:t>데이터 베이스</a:t>
                </a:r>
                <a:endParaRPr lang="en-US" altLang="ko-KR" sz="1600" b="1" spc="200">
                  <a:solidFill>
                    <a:schemeClr val="bg2">
                      <a:lumMod val="50000"/>
                    </a:schemeClr>
                  </a:solidFill>
                  <a:latin typeface="나눔스퀘어 Bold"/>
                  <a:ea typeface="나눔스퀘어 Bold"/>
                </a:endParaRPr>
              </a:p>
            </p:txBody>
          </p:sp>
          <p:sp>
            <p:nvSpPr>
              <p:cNvPr id="20" name="Rectangle 22"/>
              <p:cNvSpPr/>
              <p:nvPr/>
            </p:nvSpPr>
            <p:spPr>
              <a:xfrm>
                <a:off x="4370668" y="4501302"/>
                <a:ext cx="5662150" cy="355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PostgresSQL , Redis</a:t>
                </a:r>
                <a:endParaRPr lang="en-US" altLang="ko-KR" sz="130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  <a:cs typeface="Open Sans Light"/>
                </a:endParaRPr>
              </a:p>
            </p:txBody>
          </p:sp>
          <p:sp>
            <p:nvSpPr>
              <p:cNvPr id="22" name="Rectangle 22"/>
              <p:cNvSpPr/>
              <p:nvPr/>
            </p:nvSpPr>
            <p:spPr>
              <a:xfrm>
                <a:off x="4358150" y="3015491"/>
                <a:ext cx="5662150" cy="357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HTML5 , CSS3 , Java , Typescript</a:t>
                </a:r>
                <a:endParaRPr lang="ko-KR" altLang="en-US" sz="130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  <a:cs typeface="Open Sans Light"/>
                </a:endParaRPr>
              </a:p>
            </p:txBody>
          </p:sp>
          <p:sp>
            <p:nvSpPr>
              <p:cNvPr id="23" name="Rectangle 21"/>
              <p:cNvSpPr/>
              <p:nvPr/>
            </p:nvSpPr>
            <p:spPr>
              <a:xfrm>
                <a:off x="4358150" y="3456750"/>
                <a:ext cx="4213190" cy="309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>
                    <a:solidFill>
                      <a:schemeClr val="bg2">
                        <a:lumMod val="50000"/>
                      </a:schemeClr>
                    </a:solidFill>
                    <a:latin typeface="나눔스퀘어 Bold"/>
                    <a:ea typeface="나눔스퀘어 Bold"/>
                    <a:sym typeface="Wingdings"/>
                  </a:rPr>
                  <a:t>미들웨어</a:t>
                </a:r>
                <a:endParaRPr lang="en-US" altLang="ko-KR" sz="1600" b="1" spc="200">
                  <a:solidFill>
                    <a:schemeClr val="bg2">
                      <a:lumMod val="50000"/>
                    </a:schemeClr>
                  </a:solidFill>
                  <a:latin typeface="나눔스퀘어 Bold"/>
                  <a:ea typeface="나눔스퀘어 Bold"/>
                </a:endParaRPr>
              </a:p>
            </p:txBody>
          </p:sp>
          <p:sp>
            <p:nvSpPr>
              <p:cNvPr id="24" name="Rectangle 22"/>
              <p:cNvSpPr/>
              <p:nvPr/>
            </p:nvSpPr>
            <p:spPr>
              <a:xfrm>
                <a:off x="4358150" y="3764527"/>
                <a:ext cx="5662150" cy="359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RabbitMQ , NginX</a:t>
                </a:r>
                <a:endParaRPr lang="en-US" altLang="ko-KR" sz="130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  <a:cs typeface="Open Sans Light"/>
                </a:endParaRPr>
              </a:p>
            </p:txBody>
          </p:sp>
          <p:sp>
            <p:nvSpPr>
              <p:cNvPr id="26" name="Rectangle 21"/>
              <p:cNvSpPr/>
              <p:nvPr/>
            </p:nvSpPr>
            <p:spPr>
              <a:xfrm>
                <a:off x="4358150" y="2717239"/>
                <a:ext cx="4213190" cy="3163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>
                    <a:solidFill>
                      <a:schemeClr val="bg2">
                        <a:lumMod val="50000"/>
                      </a:schemeClr>
                    </a:solidFill>
                    <a:latin typeface="나눔스퀘어 Bold"/>
                    <a:ea typeface="나눔스퀘어 Bold"/>
                    <a:sym typeface="Wingdings"/>
                  </a:rPr>
                  <a:t>언어</a:t>
                </a:r>
                <a:endParaRPr lang="ko-KR" altLang="en-US" sz="1600">
                  <a:solidFill>
                    <a:schemeClr val="bg2">
                      <a:lumMod val="50000"/>
                    </a:schemeClr>
                  </a:solidFill>
                  <a:latin typeface="나눔스퀘어 Bold"/>
                  <a:ea typeface="나눔스퀘어 Bold"/>
                  <a:sym typeface="Wingdings"/>
                </a:endParaRPr>
              </a:p>
            </p:txBody>
          </p:sp>
          <p:sp>
            <p:nvSpPr>
              <p:cNvPr id="28" name="Rectangle 21"/>
              <p:cNvSpPr/>
              <p:nvPr/>
            </p:nvSpPr>
            <p:spPr>
              <a:xfrm>
                <a:off x="4389719" y="4889796"/>
                <a:ext cx="4213190" cy="315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>
                    <a:solidFill>
                      <a:schemeClr val="bg2">
                        <a:lumMod val="50000"/>
                      </a:schemeClr>
                    </a:solidFill>
                    <a:latin typeface="나눔스퀘어 Bold"/>
                    <a:ea typeface="나눔스퀘어 Bold"/>
                    <a:sym typeface="Wingdings"/>
                  </a:rPr>
                  <a:t>AWS</a:t>
                </a:r>
                <a:endParaRPr lang="en-US" altLang="ko-KR" sz="1600">
                  <a:solidFill>
                    <a:schemeClr val="bg2">
                      <a:lumMod val="50000"/>
                    </a:schemeClr>
                  </a:solidFill>
                  <a:latin typeface="나눔스퀘어 Bold"/>
                  <a:ea typeface="나눔스퀘어 Bold"/>
                  <a:sym typeface="Wingdings"/>
                </a:endParaRPr>
              </a:p>
            </p:txBody>
          </p:sp>
          <p:sp>
            <p:nvSpPr>
              <p:cNvPr id="29" name="Rectangle 22"/>
              <p:cNvSpPr/>
              <p:nvPr/>
            </p:nvSpPr>
            <p:spPr>
              <a:xfrm>
                <a:off x="4389720" y="5197574"/>
                <a:ext cx="5662150" cy="356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300">
                    <a:solidFill>
                      <a:schemeClr val="bg1">
                        <a:lumMod val="50000"/>
                      </a:schemeClr>
                    </a:solidFill>
                    <a:latin typeface="나눔스퀘어"/>
                    <a:ea typeface="나눔스퀘어"/>
                    <a:cs typeface="Open Sans Light"/>
                  </a:rPr>
                  <a:t>ec2 , RDS</a:t>
                </a:r>
                <a:endParaRPr lang="en-US" altLang="ko-KR" sz="130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  <a:cs typeface="Open Sans Light"/>
                </a:endParaRPr>
              </a:p>
            </p:txBody>
          </p:sp>
        </p:grpSp>
      </p:grpSp>
      <p:pic>
        <p:nvPicPr>
          <p:cNvPr id="3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09175" y="1929140"/>
            <a:ext cx="1330833" cy="341580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19995" y="5082151"/>
            <a:ext cx="1781315" cy="1138062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rcRect r="53440"/>
          <a:stretch>
            <a:fillRect/>
          </a:stretch>
        </p:blipFill>
        <p:spPr>
          <a:xfrm>
            <a:off x="3042276" y="3429000"/>
            <a:ext cx="775410" cy="832631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12198" y="4350461"/>
            <a:ext cx="1004538" cy="847986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92007" y="2614524"/>
            <a:ext cx="644278" cy="644278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674567" y="5061940"/>
            <a:ext cx="1788740" cy="1142806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11"/>
          <a:srcRect l="13430" t="24020" r="12660" b="24230"/>
          <a:stretch>
            <a:fillRect/>
          </a:stretch>
        </p:blipFill>
        <p:spPr>
          <a:xfrm>
            <a:off x="4251991" y="1859044"/>
            <a:ext cx="1211316" cy="481772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12"/>
          <a:srcRect t="7680" b="15730"/>
          <a:stretch>
            <a:fillRect/>
          </a:stretch>
        </p:blipFill>
        <p:spPr>
          <a:xfrm>
            <a:off x="2501409" y="2410067"/>
            <a:ext cx="1554132" cy="919843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13"/>
          <a:srcRect l="22220" t="8660" r="23350" b="17700"/>
          <a:stretch>
            <a:fillRect/>
          </a:stretch>
        </p:blipFill>
        <p:spPr>
          <a:xfrm>
            <a:off x="1852850" y="2516881"/>
            <a:ext cx="600934" cy="813029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14"/>
          <a:srcRect t="22210" b="22680"/>
          <a:stretch>
            <a:fillRect/>
          </a:stretch>
        </p:blipFill>
        <p:spPr>
          <a:xfrm>
            <a:off x="3909175" y="3559821"/>
            <a:ext cx="1554132" cy="570987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15"/>
          <a:srcRect t="8090" b="12060"/>
          <a:stretch>
            <a:fillRect/>
          </a:stretch>
        </p:blipFill>
        <p:spPr>
          <a:xfrm>
            <a:off x="2560309" y="4417577"/>
            <a:ext cx="1811514" cy="664574"/>
          </a:xfrm>
          <a:prstGeom prst="rect">
            <a:avLst/>
          </a:prstGeom>
        </p:spPr>
      </p:pic>
      <p:sp>
        <p:nvSpPr>
          <p:cNvPr id="46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16"/>
          <a:srcRect l="6480" t="10090" r="6480" b="10090"/>
          <a:stretch>
            <a:fillRect/>
          </a:stretch>
        </p:blipFill>
        <p:spPr>
          <a:xfrm>
            <a:off x="1724719" y="1853221"/>
            <a:ext cx="1151303" cy="48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rgbClr val="896a67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96000" y="0"/>
                <a:ext cx="6096000" cy="6858000"/>
              </a:xfrm>
              <a:prstGeom prst="rect">
                <a:avLst/>
              </a:prstGeom>
              <a:solidFill>
                <a:srgbClr val="ddc8c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2" name=""/>
            <p:cNvSpPr/>
            <p:nvPr/>
          </p:nvSpPr>
          <p:spPr>
            <a:xfrm>
              <a:off x="268648" y="265113"/>
              <a:ext cx="11668126" cy="635822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  <a:effectLst>
              <a:outerShdw blurRad="127000" sx="101000" sy="101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" name="Group 73"/>
          <p:cNvGrpSpPr/>
          <p:nvPr/>
        </p:nvGrpSpPr>
        <p:grpSpPr>
          <a:xfrm rot="0"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14" name="Picture 44" descr="03_Braket_Single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15" name="Picture 45" descr="03_Braket_Single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18" name="Title 1"/>
          <p:cNvSpPr txBox="1"/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rgbClr val="545c68"/>
                </a:solidFill>
                <a:latin typeface="나눔스퀘어 Bold"/>
                <a:ea typeface="나눔스퀘어 Bold"/>
                <a:cs typeface="함초롬돋움"/>
              </a:rPr>
              <a:t>프로세스 다이어그램</a:t>
            </a:r>
            <a:endParaRPr lang="ko-KR" altLang="en-US" sz="2200">
              <a:solidFill>
                <a:srgbClr val="545c68"/>
              </a:solidFill>
              <a:latin typeface="나눔스퀘어 Bold"/>
              <a:ea typeface="나눔스퀘어 Bold"/>
              <a:cs typeface="함초롬돋움"/>
            </a:endParaRPr>
          </a:p>
        </p:txBody>
      </p:sp>
      <p:cxnSp>
        <p:nvCxnSpPr>
          <p:cNvPr id="16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4"/>
          <p:cNvSpPr txBox="1"/>
          <p:nvPr/>
        </p:nvSpPr>
        <p:spPr>
          <a:xfrm>
            <a:off x="244809" y="162236"/>
            <a:ext cx="2256600" cy="41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#</a:t>
            </a:r>
            <a:r>
              <a:rPr lang="ko-KR" altLang="en-US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 </a:t>
            </a:r>
            <a:r>
              <a:rPr lang="en-US" altLang="ko-KR" sz="1100">
                <a:solidFill>
                  <a:srgbClr val="b09c9a"/>
                </a:solidFill>
                <a:latin typeface="나눔스퀘어"/>
                <a:ea typeface="나눔스퀘어"/>
                <a:cs typeface="Open Sans Light"/>
              </a:rPr>
              <a:t>MAKEClass</a:t>
            </a:r>
            <a:endParaRPr lang="en-US" altLang="ko-KR" sz="1100">
              <a:solidFill>
                <a:srgbClr val="b09c9a"/>
              </a:solidFill>
              <a:latin typeface="나눔스퀘어"/>
              <a:ea typeface="나눔스퀘어"/>
              <a:cs typeface="Open Sans Light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rcRect b="6910"/>
          <a:stretch>
            <a:fillRect/>
          </a:stretch>
        </p:blipFill>
        <p:spPr>
          <a:xfrm>
            <a:off x="2007842" y="1511947"/>
            <a:ext cx="8176315" cy="497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사용자 테마1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383</ep:Words>
  <ep:PresentationFormat>화면 슬라이드 쇼(4:3)</ep:PresentationFormat>
  <ep:Paragraphs>57</ep:Paragraphs>
  <ep:Slides>13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사용자 테마1</vt:lpstr>
      <vt:lpstr>MAKE Class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2021-10-14T05:09:17.171</dcterms:created>
  <dc:creator>yj902</dc:creator>
  <cp:lastModifiedBy>yj902</cp:lastModifiedBy>
  <dcterms:modified xsi:type="dcterms:W3CDTF">2021-10-25T08:04:58.046</dcterms:modified>
  <cp:revision>141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